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84" r:id="rId16"/>
    <p:sldId id="286" r:id="rId17"/>
    <p:sldId id="285" r:id="rId18"/>
    <p:sldId id="287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2192000" cy="6858000"/>
  <p:notesSz cx="6858000" cy="9144000"/>
  <p:embeddedFontLst>
    <p:embeddedFont>
      <p:font typeface="Noto Sans Symbols" panose="02010600030101010101" charset="-122"/>
      <p:regular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 a" initials="" lastIdx="3" clrIdx="0"/>
  <p:cmAuthor id="1" name="yisong wang" initials="" lastIdx="4" clrIdx="1"/>
  <p:cmAuthor id="2" name="Fangzhou Yuan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c61ce5ec1_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c61ce5ec1_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61ce5ec1_7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61ce5ec1_7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61ce5ec1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61ce5ec1_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d6aa5711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d6aa5711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af21c122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af21c122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c61ce5ec1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c61ce5ec1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af25778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af25778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afaedec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afaedec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af257788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af257788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61ce5ec1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c61ce5ec1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c61ce5ec1_7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c61ce5ec1_7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61ce5ec1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61ce5ec1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带描述的全景图片">
  <p:cSld name="带描述的全景图片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描述">
  <p:cSld name="标题和描述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带描述的引言">
  <p:cSld name="带描述的引言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栏">
  <p:cSld name="3 栏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图片栏">
  <p:cSld name="3 图片栏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▶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ctrTitle"/>
          </p:nvPr>
        </p:nvSpPr>
        <p:spPr>
          <a:xfrm>
            <a:off x="1154954" y="1447800"/>
            <a:ext cx="10890507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lang="zh-CN" sz="6000" dirty="0"/>
              <a:t>N方过百万，暴力踩标</a:t>
            </a:r>
            <a:r>
              <a:rPr lang="zh-CN" altLang="en-US" sz="6000" dirty="0"/>
              <a:t>算</a:t>
            </a:r>
            <a:r>
              <a:rPr lang="zh-CN" sz="6000" dirty="0"/>
              <a:t/>
            </a:r>
            <a:br>
              <a:rPr lang="zh-CN" sz="6000" dirty="0"/>
            </a:br>
            <a:r>
              <a:rPr lang="zh-CN" sz="6000" dirty="0"/>
              <a:t>		</a:t>
            </a:r>
            <a:r>
              <a:rPr lang="en-US" altLang="zh-CN" sz="6000" dirty="0"/>
              <a:t>  </a:t>
            </a:r>
            <a:r>
              <a:rPr lang="zh-CN" sz="6000" dirty="0"/>
              <a:t>——神奇的指令集</a:t>
            </a:r>
            <a:endParaRPr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/>
              <a:t>成都市第七中学 王思齐 袁方舟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为什么这么快？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latin typeface="Arial"/>
                <a:ea typeface="Arial"/>
                <a:cs typeface="Arial"/>
                <a:sym typeface="Arial"/>
              </a:rPr>
              <a:t>本题大部分数据不是针对</a:t>
            </a:r>
            <a:r>
              <a:rPr lang="zh-CN" dirty="0"/>
              <a:t>O(nm)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暴力造的，所以会造成总用时差别很大的假象</a:t>
            </a: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latin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1e9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条指令在计算机上其实非常快。可以观察到我们使用的指令时钟周期都很少。</a:t>
            </a: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latin typeface="Arial"/>
                <a:ea typeface="Arial"/>
                <a:cs typeface="Arial"/>
                <a:sym typeface="Arial"/>
              </a:rPr>
              <a:t>可惜的是，虽然除了常数，但是复杂度还是</a:t>
            </a:r>
            <a:r>
              <a:rPr lang="zh-CN" dirty="0"/>
              <a:t>O(nm)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。这导致如果</a:t>
            </a:r>
            <a:r>
              <a:rPr lang="zh-CN" dirty="0"/>
              <a:t>n,m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扩倍的话时间增长和标算差得远。比如</a:t>
            </a:r>
            <a:r>
              <a:rPr lang="zh-CN" dirty="0"/>
              <a:t>n,m=3e5的时候指令集暴力就会原地爆炸，会比n,m=1e5慢整整9倍。。。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暴力过题II？</a:t>
            </a: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这道题来自</a:t>
            </a:r>
            <a:r>
              <a:rPr lang="zh-CN" dirty="0"/>
              <a:t>2018</a:t>
            </a: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年集训队作业，</a:t>
            </a:r>
            <a:r>
              <a:rPr lang="zh-CN" dirty="0"/>
              <a:t>UOJ#435 Simple Tree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数据范围，</a:t>
            </a:r>
            <a:r>
              <a:rPr lang="zh-CN" dirty="0"/>
              <a:t>n,m&lt;=100000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2690800"/>
            <a:ext cx="11088700" cy="2387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暴力过题II？</a:t>
            </a: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body" idx="1"/>
          </p:nvPr>
        </p:nvSpPr>
        <p:spPr>
          <a:xfrm>
            <a:off x="1103298" y="2052925"/>
            <a:ext cx="105387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树剖后，用O(log)的代价转成若干个不相交区间的操作，暴力复杂度为O(mlogn+mn)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同样的，利用AVX2给我们提供的“8个数一起加，8个数一起比较”，可以做到O(nm/8)。而它的效果也是惊人的（比我辛辛苦苦写的正解还快呜呜呜(当然实际上没那么快)）</a:t>
            </a:r>
            <a:endParaRPr dirty="0"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2452"/>
            <a:ext cx="12192000" cy="277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想叉掉？对不起，叉不掉！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对于正解的分块程序，块大小很玄学，常数写得不好容易被对着卡</a:t>
            </a: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虽然可以很方便地让指令集暴力跑满，然而指令集就算跑满也是那个速度。且通常使用指令集暴力的程序内存都非常小，访问内存也连续。</a:t>
            </a: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得出结论：虽然可以卡满，但是只有一种方法卡满，这种方法还卡不掉...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38" y="5077863"/>
            <a:ext cx="109632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7C102-C947-4BA8-B5F3-FB33E2BA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__m256i</a:t>
            </a:r>
            <a:r>
              <a:rPr lang="zh-CN" altLang="en-US" dirty="0"/>
              <a:t>是什么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96A623-BB18-452F-990D-6C749DDD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10570528" cy="4195481"/>
          </a:xfrm>
        </p:spPr>
        <p:txBody>
          <a:bodyPr/>
          <a:lstStyle/>
          <a:p>
            <a:r>
              <a:rPr lang="en-US" altLang="zh-CN" dirty="0"/>
              <a:t>m256i</a:t>
            </a:r>
            <a:r>
              <a:rPr lang="zh-CN" altLang="en-US" dirty="0"/>
              <a:t>是编译器内置的一个类型。</a:t>
            </a:r>
            <a:r>
              <a:rPr lang="en-US" altLang="zh-CN" dirty="0"/>
              <a:t>GCC</a:t>
            </a:r>
            <a:r>
              <a:rPr lang="zh-CN" altLang="en-US" dirty="0"/>
              <a:t>中，他们的定义在头文件里是这样的。</a:t>
            </a:r>
            <a:r>
              <a:rPr lang="en-US" altLang="zh-CN" dirty="0"/>
              <a:t>SSE</a:t>
            </a:r>
            <a:r>
              <a:rPr lang="zh-CN" altLang="en-US" dirty="0"/>
              <a:t>的</a:t>
            </a:r>
            <a:r>
              <a:rPr lang="en-US" altLang="zh-CN" dirty="0"/>
              <a:t>m128i</a:t>
            </a:r>
            <a:r>
              <a:rPr lang="zh-CN" altLang="en-US" dirty="0"/>
              <a:t>定义也差不多。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其中，</a:t>
            </a:r>
            <a:r>
              <a:rPr lang="en-US" altLang="zh-CN" dirty="0"/>
              <a:t>”long </a:t>
            </a:r>
            <a:r>
              <a:rPr lang="en-US" altLang="zh-CN" dirty="0" err="1"/>
              <a:t>long</a:t>
            </a:r>
            <a:r>
              <a:rPr lang="en-US" altLang="zh-CN" dirty="0"/>
              <a:t>”</a:t>
            </a:r>
            <a:r>
              <a:rPr lang="zh-CN" altLang="en-US" dirty="0"/>
              <a:t>指定了每一个</a:t>
            </a:r>
            <a:r>
              <a:rPr lang="en-US" altLang="zh-CN" dirty="0"/>
              <a:t>”</a:t>
            </a:r>
            <a:r>
              <a:rPr lang="zh-CN" altLang="en-US" dirty="0"/>
              <a:t>单位</a:t>
            </a:r>
            <a:r>
              <a:rPr lang="en-US" altLang="zh-CN" dirty="0"/>
              <a:t>”</a:t>
            </a:r>
            <a:r>
              <a:rPr lang="zh-CN" altLang="en-US" dirty="0"/>
              <a:t>的大小，</a:t>
            </a:r>
            <a:r>
              <a:rPr lang="en-US" altLang="zh-CN" dirty="0"/>
              <a:t>__</a:t>
            </a:r>
            <a:r>
              <a:rPr lang="en-US" altLang="zh-CN" dirty="0" err="1"/>
              <a:t>vector_size</a:t>
            </a:r>
            <a:r>
              <a:rPr lang="en-US" altLang="zh-CN" dirty="0"/>
              <a:t>__(X)</a:t>
            </a:r>
            <a:r>
              <a:rPr lang="zh-CN" altLang="en-US" dirty="0"/>
              <a:t>指定了总大小为</a:t>
            </a:r>
            <a:r>
              <a:rPr lang="en-US" altLang="zh-CN" dirty="0"/>
              <a:t>X</a:t>
            </a:r>
            <a:r>
              <a:rPr lang="zh-CN" altLang="en-US" dirty="0"/>
              <a:t>字节。这个</a:t>
            </a:r>
            <a:r>
              <a:rPr lang="en-US" altLang="zh-CN" dirty="0"/>
              <a:t>X</a:t>
            </a:r>
            <a:r>
              <a:rPr lang="zh-CN" altLang="en-US" dirty="0"/>
              <a:t>必须是</a:t>
            </a:r>
            <a:r>
              <a:rPr lang="en-US" altLang="zh-CN" dirty="0"/>
              <a:t>2</a:t>
            </a:r>
            <a:r>
              <a:rPr lang="zh-CN" altLang="en-US" dirty="0"/>
              <a:t>的幂，而且</a:t>
            </a:r>
            <a:r>
              <a:rPr lang="en-US" altLang="zh-CN" dirty="0"/>
              <a:t>X</a:t>
            </a:r>
            <a:r>
              <a:rPr lang="zh-CN" altLang="en-US" dirty="0"/>
              <a:t>必须是“单位”的倍数。</a:t>
            </a:r>
            <a:r>
              <a:rPr lang="en-US" altLang="zh-CN" dirty="0"/>
              <a:t>__</a:t>
            </a:r>
            <a:r>
              <a:rPr lang="en-US" altLang="zh-CN" dirty="0" err="1"/>
              <a:t>may_alias</a:t>
            </a:r>
            <a:r>
              <a:rPr lang="en-US" altLang="zh-CN" dirty="0"/>
              <a:t>__</a:t>
            </a:r>
            <a:r>
              <a:rPr lang="zh-CN" altLang="en-US" dirty="0"/>
              <a:t>是一个奇怪的</a:t>
            </a:r>
            <a:r>
              <a:rPr lang="zh-CN" altLang="en-US" dirty="0" smtClean="0"/>
              <a:t>选项，具体见</a:t>
            </a:r>
            <a:r>
              <a:rPr lang="en-US" altLang="zh-CN" dirty="0"/>
              <a:t>https://gcc.gnu.org/onlinedocs/gcc-5.2.0/gcc/Type-Attributes.html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4E1CD-645C-4BE2-89B1-114A1185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76" y="3029982"/>
            <a:ext cx="8029191" cy="16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2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3531A-3D2B-401D-821F-DD8E7736E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Elephant</a:t>
            </a:r>
            <a:r>
              <a:rPr lang="zh-CN" altLang="en-US" dirty="0"/>
              <a:t>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57CAA-144A-4D2A-A8FC-F1B9E88AC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111" y="1473798"/>
            <a:ext cx="8946541" cy="4195481"/>
          </a:xfrm>
        </p:spPr>
        <p:txBody>
          <a:bodyPr/>
          <a:lstStyle/>
          <a:p>
            <a:r>
              <a:rPr lang="zh-CN" altLang="en-US" dirty="0"/>
              <a:t>所以，你甚至可以定义一个“</a:t>
            </a:r>
            <a:r>
              <a:rPr lang="en-US" altLang="zh-CN" dirty="0"/>
              <a:t>Elephant</a:t>
            </a:r>
            <a:r>
              <a:rPr lang="zh-CN" altLang="en-US" dirty="0"/>
              <a:t>”类型！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然而，这样做的代价是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dirty="0"/>
              <a:t>沙雕编译器把几千条语句全写出来了！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613E27-AFEF-455A-9993-30D6DA3C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" y="2045698"/>
            <a:ext cx="9742714" cy="7352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A65D43-F543-465E-A931-8DC9AE05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5698"/>
            <a:ext cx="5828571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22293-522D-425E-ADA6-194083C7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如何取出第</a:t>
            </a:r>
            <a:r>
              <a:rPr lang="en-US" altLang="zh-CN" dirty="0" err="1"/>
              <a:t>i</a:t>
            </a:r>
            <a:r>
              <a:rPr lang="zh-CN" altLang="en-US" dirty="0"/>
              <a:t>位？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BBF50E-5EAF-431E-AFC7-C05BFD84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可以强转指针，也可以使用</a:t>
            </a:r>
            <a:r>
              <a:rPr lang="en-US" altLang="zh-CN" dirty="0"/>
              <a:t>[]</a:t>
            </a:r>
            <a:r>
              <a:rPr lang="zh-CN" altLang="en-US" dirty="0"/>
              <a:t>运算符。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聪明的橡树们告诉沙雕的编译器这个类似于一个数组，所以你可以使用如下的操作：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0EBEDE-83B1-48BB-8C48-6E6D2892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90" y="3903039"/>
            <a:ext cx="4165928" cy="547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4DAB92-B2FE-4D8F-81A6-DDB47D68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90" y="4450080"/>
            <a:ext cx="4052154" cy="5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2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87598-A881-4952-B961-9FCBDC02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支持四则运算？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F79B52-6FFB-4E8D-BA8F-B6AA54A3A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聪明的橡树们为这个沙雕编译器特判了各种操作。这些操作有加减乘除，等于和一些位运算。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可惜的是，沙雕编译器对于橡树们没有特判的情况（比如整数除），它就会每个都调用一下普通指令（比如</a:t>
            </a:r>
            <a:r>
              <a:rPr lang="en-US" altLang="zh-CN" dirty="0" err="1"/>
              <a:t>idiv</a:t>
            </a:r>
            <a:r>
              <a:rPr lang="zh-CN" altLang="en-US" dirty="0"/>
              <a:t>）。所以一般还是手动调用函数比较好。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还有一点，虽然写作</a:t>
            </a:r>
            <a:r>
              <a:rPr lang="en-US" altLang="zh-CN" dirty="0"/>
              <a:t>a=</a:t>
            </a:r>
            <a:r>
              <a:rPr lang="en-US" altLang="zh-CN" dirty="0" err="1"/>
              <a:t>b+c</a:t>
            </a:r>
            <a:r>
              <a:rPr lang="zh-CN" altLang="en-US" dirty="0"/>
              <a:t>，但是沙雕编译器眼里的却是：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333C7-4592-4D38-BD4E-9CBECF01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5275922"/>
            <a:ext cx="5684129" cy="75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5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EEB03-43E3-4DF1-A331-87A210A1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“等于”号的奥秘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BFF5D2-A6C3-4AD0-A406-1139A34F4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使用普通</a:t>
            </a:r>
            <a:r>
              <a:rPr lang="en-US" altLang="zh-CN" dirty="0"/>
              <a:t>__m256i</a:t>
            </a:r>
            <a:r>
              <a:rPr lang="zh-CN" altLang="en-US" dirty="0"/>
              <a:t>类型，编译器会使用</a:t>
            </a:r>
            <a:r>
              <a:rPr lang="en-US" altLang="zh-CN" dirty="0"/>
              <a:t>”</a:t>
            </a:r>
            <a:r>
              <a:rPr lang="en-US" altLang="zh-CN" dirty="0" err="1"/>
              <a:t>vmovaps</a:t>
            </a:r>
            <a:r>
              <a:rPr lang="en-US" altLang="zh-CN" dirty="0"/>
              <a:t>”</a:t>
            </a:r>
            <a:r>
              <a:rPr lang="zh-CN" altLang="en-US" dirty="0"/>
              <a:t>指令等来实现内存拷贝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如果使用</a:t>
            </a:r>
            <a:r>
              <a:rPr lang="en-US" altLang="zh-CN" dirty="0"/>
              <a:t>Elephant</a:t>
            </a:r>
            <a:r>
              <a:rPr lang="zh-CN" altLang="en-US" dirty="0"/>
              <a:t>类型，编译器有可能会使用一堆</a:t>
            </a:r>
            <a:r>
              <a:rPr lang="en-US" altLang="zh-CN" dirty="0"/>
              <a:t>mov</a:t>
            </a:r>
            <a:r>
              <a:rPr lang="zh-CN" altLang="en-US" dirty="0"/>
              <a:t>指令。如果使用很大的</a:t>
            </a:r>
            <a:r>
              <a:rPr lang="en-US" altLang="zh-CN" dirty="0"/>
              <a:t>Elephant</a:t>
            </a:r>
            <a:r>
              <a:rPr lang="zh-CN" altLang="en-US" dirty="0"/>
              <a:t>类型，比如最大的</a:t>
            </a:r>
            <a:r>
              <a:rPr lang="en-US" altLang="zh-CN" dirty="0"/>
              <a:t>8192</a:t>
            </a:r>
            <a:r>
              <a:rPr lang="zh-CN" altLang="en-US" dirty="0"/>
              <a:t>，这个时候编译器会使用一个“</a:t>
            </a:r>
            <a:r>
              <a:rPr lang="en-US" altLang="zh-CN" dirty="0"/>
              <a:t>rep </a:t>
            </a:r>
            <a:r>
              <a:rPr lang="en-US" altLang="zh-CN" dirty="0" err="1"/>
              <a:t>movsq</a:t>
            </a:r>
            <a:r>
              <a:rPr lang="zh-CN" altLang="en-US" dirty="0"/>
              <a:t>”指令。“</a:t>
            </a:r>
            <a:r>
              <a:rPr lang="en-US" altLang="zh-CN" dirty="0"/>
              <a:t>rep </a:t>
            </a:r>
            <a:r>
              <a:rPr lang="en-US" altLang="zh-CN" dirty="0" err="1"/>
              <a:t>movsq</a:t>
            </a:r>
            <a:r>
              <a:rPr lang="zh-CN" altLang="en-US" dirty="0"/>
              <a:t>”指令能使</a:t>
            </a:r>
            <a:r>
              <a:rPr lang="en-US" altLang="zh-CN" dirty="0"/>
              <a:t>CPU</a:t>
            </a:r>
            <a:r>
              <a:rPr lang="zh-CN" altLang="en-US" dirty="0"/>
              <a:t>满开。它的</a:t>
            </a:r>
            <a:r>
              <a:rPr lang="zh-CN" altLang="en-US" dirty="0" smtClean="0"/>
              <a:t>速度比每次</a:t>
            </a:r>
            <a:r>
              <a:rPr lang="zh-CN" altLang="en-US" dirty="0"/>
              <a:t>拷贝一个</a:t>
            </a:r>
            <a:r>
              <a:rPr lang="en-US" altLang="zh-CN" dirty="0"/>
              <a:t>__m256i</a:t>
            </a:r>
            <a:r>
              <a:rPr lang="zh-CN" altLang="en-US" dirty="0"/>
              <a:t>的</a:t>
            </a:r>
            <a:r>
              <a:rPr lang="zh-CN" altLang="en-US" dirty="0" smtClean="0"/>
              <a:t>速度</a:t>
            </a:r>
            <a:r>
              <a:rPr lang="zh-CN" altLang="en-US" dirty="0"/>
              <a:t>慢</a:t>
            </a:r>
            <a:r>
              <a:rPr lang="zh-CN" altLang="en-US" dirty="0" smtClean="0"/>
              <a:t>一些，不过比普通的循环快得多。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9E06C8-0F46-4FFF-89E1-8DD598B62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99626"/>
            <a:ext cx="7665235" cy="3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08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646099" y="452725"/>
            <a:ext cx="10059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压64位的bitset？现在流行压256位了！</a:t>
            </a:r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1103298" y="2052925"/>
            <a:ext cx="103791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AVX，AVX2指令集给出了许多直接操作256位的指令，这使得bitset可以压更多的位数</a:t>
            </a:r>
            <a:endParaRPr dirty="0"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25" y="2688563"/>
            <a:ext cx="983932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413" y="5600700"/>
            <a:ext cx="97631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从流传在OI界的一条神秘语句说起…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1103299" y="2571750"/>
            <a:ext cx="9624000" cy="3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想必大家已经在很多地方见到过这条语句了。。。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其中#pragma GCC target就是在指定目标指令集。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可惜的是，在大多数时候，光有这条语句还不够，还得手动使用相关指令才行。</a:t>
            </a:r>
            <a:endParaRPr dirty="0"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12" y="3169584"/>
            <a:ext cx="9065151" cy="51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256位的popcount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1103298" y="2052925"/>
            <a:ext cx="105678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可惜的是，POPCNT指令集只支持了64位的popcount快速计算。不过256位会在Intel 的AVX-512支持。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 不过popcount同样可以快速实现，只是这个实现有点烦。在一篇论文”Faster Population Counts Using AVX2 Instructions”有讲到并给出测速</a:t>
            </a:r>
            <a:endParaRPr dirty="0"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350" y="4248175"/>
            <a:ext cx="8301729" cy="26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FFT,NTT,矩阵乘法也可以用指令集？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1"/>
          </p:nvPr>
        </p:nvSpPr>
        <p:spPr>
          <a:xfrm>
            <a:off x="757889" y="1445778"/>
            <a:ext cx="10788000" cy="509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latin typeface="Arial"/>
                <a:ea typeface="Arial"/>
                <a:cs typeface="Arial"/>
                <a:sym typeface="Arial"/>
              </a:rPr>
              <a:t>对于若干个内存连续变量，即可以方便地用指令集来批量处理。我们观察</a:t>
            </a:r>
            <a:r>
              <a:rPr lang="zh-CN" dirty="0"/>
              <a:t>FFT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中同样有这样的性质。对于该代码的简单实现，可以去查看</a:t>
            </a:r>
            <a:r>
              <a:rPr lang="zh-CN" dirty="0"/>
              <a:t>UOJ#34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CN" dirty="0"/>
              <a:t>rank1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的代码。使用</a:t>
            </a:r>
            <a:r>
              <a:rPr lang="zh-CN" dirty="0"/>
              <a:t>SSE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优化</a:t>
            </a:r>
            <a:r>
              <a:rPr lang="zh-CN" dirty="0"/>
              <a:t>，对于相同长度的FFT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，用时是普通的</a:t>
            </a:r>
            <a:r>
              <a:rPr lang="zh-CN" dirty="0"/>
              <a:t>1/2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600"/>
              <a:buNone/>
            </a:pP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altLang="en-US" dirty="0" smtClean="0">
                <a:latin typeface="Arial"/>
                <a:ea typeface="Arial"/>
                <a:cs typeface="Arial"/>
                <a:sym typeface="Arial"/>
              </a:rPr>
              <a:t>对于</a:t>
            </a:r>
            <a:r>
              <a:rPr lang="en-US" altLang="zh-CN" dirty="0" smtClean="0">
                <a:latin typeface="Arial"/>
                <a:ea typeface="Arial"/>
                <a:cs typeface="Arial"/>
                <a:sym typeface="Arial"/>
              </a:rPr>
              <a:t>NTT</a:t>
            </a:r>
            <a:r>
              <a:rPr lang="zh-CN" altLang="en-US" smtClean="0"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CN" smtClean="0">
                <a:latin typeface="Arial"/>
                <a:ea typeface="Arial"/>
                <a:cs typeface="Arial"/>
                <a:sym typeface="Arial"/>
              </a:rPr>
              <a:t>如果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是不定模数，可以用</a:t>
            </a:r>
            <a:r>
              <a:rPr lang="zh-CN" dirty="0"/>
              <a:t>double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的批量</a:t>
            </a:r>
            <a:r>
              <a:rPr lang="zh-CN">
                <a:latin typeface="Arial"/>
                <a:ea typeface="Arial"/>
                <a:cs typeface="Arial"/>
                <a:sym typeface="Arial"/>
              </a:rPr>
              <a:t>除</a:t>
            </a:r>
            <a:r>
              <a:rPr lang="zh-CN" smtClean="0">
                <a:latin typeface="Arial"/>
                <a:ea typeface="Arial"/>
                <a:cs typeface="Arial"/>
                <a:sym typeface="Arial"/>
              </a:rPr>
              <a:t>指令优化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latin typeface="Arial"/>
                <a:ea typeface="Arial"/>
                <a:cs typeface="Arial"/>
                <a:sym typeface="Arial"/>
              </a:rPr>
              <a:t>矩阵乘法的形式是</a:t>
            </a:r>
            <a:r>
              <a:rPr lang="zh-CN" dirty="0"/>
              <a:t>C(i,j)=sum A(i,k)*B(k,j)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，将</a:t>
            </a:r>
            <a:r>
              <a:rPr lang="zh-CN" dirty="0"/>
              <a:t>B</a:t>
            </a:r>
            <a:r>
              <a:rPr lang="zh-CN" dirty="0">
                <a:latin typeface="Arial"/>
                <a:ea typeface="Arial"/>
                <a:cs typeface="Arial"/>
                <a:sym typeface="Arial"/>
              </a:rPr>
              <a:t>转置后也可以使用指令集处理。</a:t>
            </a: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latin typeface="Arial"/>
                <a:ea typeface="Arial"/>
                <a:cs typeface="Arial"/>
                <a:sym typeface="Arial"/>
              </a:rPr>
              <a:t>一句话，能够方便地批量处理的玩意都能指令集。内存连续最好。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18E72F-22BE-4AEC-861A-1302E1647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89" y="2657475"/>
            <a:ext cx="4362450" cy="771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63D139-7FE3-48BD-905B-B5BA1B640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307" y="2600325"/>
            <a:ext cx="4010025" cy="828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编译器自动优化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对于一些“编译器友好”的代码，编译器会帮你转成指令集。当然，不开启O3及O3以上的优化或者不开启-mavx2编译器是不会帮你的。</a:t>
            </a: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考虑max卷积问题。下图中有两份代码</a:t>
            </a:r>
            <a:endParaRPr dirty="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3513713"/>
            <a:ext cx="422910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913" y="3437513"/>
            <a:ext cx="42767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编译器自动优化</a:t>
            </a:r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1103297" y="2052925"/>
            <a:ext cx="1086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咋一看几乎完全一样。使用GCC4.8.4编译后，效果则大相径庭：第一份跑了7.3s，第二份跑了1.8s。观察汇编代码得出的结果也是一样：第二份被编译器用指令集+循环展开优化了。</a:t>
            </a: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然而，用其他版本GCC编译时（甚至是高版本GCC），第一份代码却是有时候被优化，有时候不被优化。。。</a:t>
            </a: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所以。。。</a:t>
            </a: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得出的结论是。。。</a:t>
            </a: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膜神树？</a:t>
            </a:r>
            <a:endParaRPr dirty="0"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086" y="4500300"/>
            <a:ext cx="1748125" cy="17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为什么会RE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7499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如果你使用了某个指令集</a:t>
            </a:r>
            <a:r>
              <a:rPr lang="zh-CN" altLang="en-US" dirty="0"/>
              <a:t>指令</a:t>
            </a:r>
            <a:r>
              <a:rPr lang="zh-CN" dirty="0"/>
              <a:t>，然而电脑不支持的话，你就会收到一个SIGILL,</a:t>
            </a:r>
            <a:r>
              <a:rPr lang="zh-CN" dirty="0">
                <a:solidFill>
                  <a:srgbClr val="FFFFFF"/>
                </a:solidFill>
              </a:rPr>
              <a:t>illegal instruction错误</a:t>
            </a:r>
            <a:r>
              <a:rPr lang="zh-CN" altLang="en-US" dirty="0">
                <a:solidFill>
                  <a:srgbClr val="FFFFFF"/>
                </a:solidFill>
              </a:rPr>
              <a:t>。</a:t>
            </a: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这样的话可能有点惨（捂脸）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28" y="3790302"/>
            <a:ext cx="8197292" cy="190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和循环展开一起用？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和循环展开一起用是有效的。循环展开的用途是</a:t>
            </a: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为具有多个功能单元的处理器提供指令级并行，也有利于指令流水线的调度。</a:t>
            </a:r>
            <a:endParaRPr dirty="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如果你开启了O3或者Ofast，或者是开启了-funroll-loops开关，编译器就会帮你循环展开。</a:t>
            </a: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这个时候如果手动循环展开，按理是会快一点，但实际差别不大。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各大OJ的支持情况</a:t>
            </a: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1103300" y="1462825"/>
            <a:ext cx="10382100" cy="52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bzoj：由于cpu过于古老，只能支持到大约sse2（就是说256位的基本别想用，128位的都有一些用不了）。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loj：支持不超过avx的指令集。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评测鸭：</a:t>
            </a:r>
            <a:r>
              <a:rPr lang="zh-CN" altLang="en-US" dirty="0"/>
              <a:t>理论上可以</a:t>
            </a:r>
            <a:r>
              <a:rPr lang="zh-CN" dirty="0"/>
              <a:t>使用avx</a:t>
            </a:r>
            <a:r>
              <a:rPr lang="en-US" altLang="zh-CN" dirty="0"/>
              <a:t>2</a:t>
            </a:r>
            <a:r>
              <a:rPr lang="zh-CN" dirty="0"/>
              <a:t>指令集（松松松表示在更新了JudgeduckOS后，SSE都没法使用，但是他会尽快更新以支持指令集）。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luogu、hdu：支持avx2。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牛客：理论上支持到avx，但是实测不知为何，可以使用vaddpd，不能使用vmaxpd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UOJ和CF的情况有点特殊，__m256i没有定义，但是可以用汇编调用那些指令。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在问过神奇橡树后，我们得到了在UOJ便捷的使用avx2的方法——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在UOJ使用avx2</a:t>
            </a: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body" idx="1"/>
          </p:nvPr>
        </p:nvSpPr>
        <p:spPr>
          <a:xfrm>
            <a:off x="1135500" y="1329375"/>
            <a:ext cx="9921000" cy="530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/>
              <a:t>#define __AVX__ 1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/>
              <a:t>#define __AVX2__ 1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/>
              <a:t>#define __SSE__ 1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/>
              <a:t>#define __SSE2__ 1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/>
              <a:t>#define __SSE2_MATH__ 1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/>
              <a:t>#define __SSE3__ 1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/>
              <a:t>#define __SSE4_1__ 1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/>
              <a:t>#define __SSE4_2__ 1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/>
              <a:t>#define __SSE_MATH__ 1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/>
              <a:t>#define __SSSE3__ 1</a:t>
            </a:r>
            <a:endParaRPr lang="en-US" altLang="zh-CN" sz="1800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在最前面粘贴这段代码，你会发现，所有指令集都能用了。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原理大概是-mavx2会定义一个宏，头文件里判断是否支持会涉及这个宏。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altLang="en-US" dirty="0" smtClean="0"/>
              <a:t>在开</a:t>
            </a:r>
            <a:r>
              <a:rPr lang="en-US" altLang="zh-CN" dirty="0" smtClean="0"/>
              <a:t>C++11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bits/</a:t>
            </a:r>
            <a:r>
              <a:rPr lang="en-US" altLang="zh-CN" dirty="0" err="1" smtClean="0"/>
              <a:t>stdc</a:t>
            </a:r>
            <a:r>
              <a:rPr lang="en-US" altLang="zh-CN" dirty="0" smtClean="0"/>
              <a:t>++.h</a:t>
            </a:r>
            <a:r>
              <a:rPr lang="zh-CN" altLang="en-US" dirty="0" smtClean="0"/>
              <a:t>中会包含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，而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会包含</a:t>
            </a:r>
            <a:r>
              <a:rPr lang="en-US" altLang="zh-CN" dirty="0" smtClean="0"/>
              <a:t>x86intrin.h</a:t>
            </a:r>
            <a:r>
              <a:rPr lang="zh-CN" altLang="en-US" dirty="0" smtClean="0"/>
              <a:t>，所以这段代码必须在这之前。而</a:t>
            </a:r>
            <a:r>
              <a:rPr lang="en-US" altLang="zh-CN" dirty="0" smtClean="0"/>
              <a:t>C++98</a:t>
            </a:r>
            <a:r>
              <a:rPr lang="zh-CN" altLang="en-US" dirty="0" smtClean="0"/>
              <a:t>中只需要在</a:t>
            </a:r>
            <a:r>
              <a:rPr lang="en-US" altLang="zh-CN" dirty="0" err="1" smtClean="0"/>
              <a:t>immintrin.h</a:t>
            </a:r>
            <a:r>
              <a:rPr lang="zh-CN" altLang="en-US" smtClean="0"/>
              <a:t>之前。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这段代码在CF同样可用，但是某些指令无法使用（如_mm256_extract_epi64），这是因为CF是32位的。如果强行钦定成64位，反而会有更多问题出现。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更牛逼的指令集：AVX-512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646097" y="1455226"/>
            <a:ext cx="11151000" cy="49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AVX-512是Intel最新推出的指令集。在这个指令集里，Intel把ymm寄存器再次拓展，变成了zmm寄存器（好奇AVX-1024该叫什么寄存器了）</a:t>
            </a:r>
            <a:endParaRPr dirty="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Font typeface="Century Gothic"/>
              <a:buChar char="▶"/>
            </a:pPr>
            <a:r>
              <a:rPr lang="zh-CN" dirty="0"/>
              <a:t>在AVX-512里众多指令得到了增强，还有新指令的出现。当前支持AVX-512的CPU寥寥无几（大概现有的OJ都不会去换个这种CPU吧），有兴趣可以去了解一下（说不定等ccf上了c++11和64位之后就全员支持了）</a:t>
            </a:r>
            <a:endParaRPr dirty="0"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051" y="3752695"/>
            <a:ext cx="6041825" cy="27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F3DECE-C380-4E9F-BCCF-4CB557D4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84" y="3952126"/>
            <a:ext cx="2777236" cy="2384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循环并行化：OpenMP</a:t>
            </a:r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OpenMP是一个多线程编译处理方案。如果在一个循环前面加上#pragma omp ...，编译器就会自动帮你多线程执行这段代码。</a:t>
            </a: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其实也可以使用pthread实现多线程，但是OpenMP更加方便。</a:t>
            </a: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可惜的是，必须在编译选项内加入-fopenmp才能开启这个功能，而且算法竞赛的OJ是禁多线程的，使用这个就会得到Dangerous Syscalls（捂脸）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什么是指令集？有什么用？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xfrm>
            <a:off x="1103300" y="1620125"/>
            <a:ext cx="8946600" cy="49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指令集架构，包含一系列的opcode即操作码（机器语言），以及由特定处理器执行的基本命令。常见的指令集架构有Intel和AMD搞的x86指令集架构，ARM以及MIPS指令集架构（比如我国的龙芯就是类似MIPS架构的）。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接下来所讲的指令集，指的是x86架构上的SIMD指令集。即“单指令多数据(Single Instruction Multiple Data)”技术。顾名思义，就是用一条指令快速操作一组数据。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SIMD指令集有许多，这里只讲一部分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至于它有什么用？当然是快，快，快，越快越好啦！</a:t>
            </a:r>
            <a:endParaRPr dirty="0"/>
          </a:p>
        </p:txBody>
      </p:sp>
      <p:pic>
        <p:nvPicPr>
          <p:cNvPr id="162" name="Google Shape;162;p21" descr="https://upload.wikimedia.org/wikipedia/commons/thumb/c/ce/SIMD2.svg/220px-SIMD2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212" y="3764381"/>
            <a:ext cx="3011488" cy="309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一个神奇的网站(万恶之源)</a:t>
            </a:r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body" idx="1"/>
          </p:nvPr>
        </p:nvSpPr>
        <p:spPr>
          <a:xfrm>
            <a:off x="364025" y="1235000"/>
            <a:ext cx="11621700" cy="52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SzPts val="1600"/>
              <a:buNone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这个网站叫做：</a:t>
            </a:r>
            <a:r>
              <a:rPr lang="zh-CN" dirty="0">
                <a:solidFill>
                  <a:srgbClr val="FFFFFF"/>
                </a:solidFill>
              </a:rPr>
              <a:t>https://software.intel.com/sites/landingpage/IntrinsicsGuide，在这个网站里可以搜索需要的函数，以及这些函数所对应指令、所需的指令集、头文件等</a:t>
            </a:r>
            <a:endParaRPr dirty="0"/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4396"/>
            <a:ext cx="12192000" cy="407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另一个神奇的网站</a:t>
            </a:r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body" idx="1"/>
          </p:nvPr>
        </p:nvSpPr>
        <p:spPr>
          <a:xfrm>
            <a:off x="1103299" y="1447800"/>
            <a:ext cx="9607800" cy="48006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/>
              <a:t>https://gcc.godbolt.org，这个网站可以方便的查看源代码和编译出的汇编</a:t>
            </a:r>
            <a:r>
              <a:rPr lang="zh-CN" altLang="en-US" dirty="0"/>
              <a:t>。当然你本地</a:t>
            </a:r>
            <a:r>
              <a:rPr lang="en-US" altLang="zh-CN" dirty="0" err="1"/>
              <a:t>gdb</a:t>
            </a:r>
            <a:r>
              <a:rPr lang="zh-CN" altLang="en-US"/>
              <a:t>查看也成。</a:t>
            </a:r>
            <a:endParaRPr dirty="0"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577" y="2556775"/>
            <a:ext cx="6129235" cy="41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>
                <a:solidFill>
                  <a:schemeClr val="tx1"/>
                </a:solidFill>
              </a:rPr>
              <a:t>感谢大家的倾听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5167E9-6C89-46BB-BBC1-9A0E8E9B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111" y="2241030"/>
            <a:ext cx="8946541" cy="4195481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感谢</a:t>
            </a:r>
            <a:r>
              <a:rPr lang="en-US" altLang="zh-CN" dirty="0">
                <a:solidFill>
                  <a:schemeClr val="tx1"/>
                </a:solidFill>
              </a:rPr>
              <a:t>CCF</a:t>
            </a:r>
            <a:r>
              <a:rPr lang="zh-CN" altLang="en-US" dirty="0">
                <a:solidFill>
                  <a:schemeClr val="tx1"/>
                </a:solidFill>
              </a:rPr>
              <a:t>，广州市第二中学提供这个交流的平台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感谢辛勤的张鸽鸽和松松松提供的宝贵建议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感谢神奇橡树无私的教诲。膜神树者处处阿克，只因神树大人在他背后。不膜神树者违背了神树大人的旨意，神树大人必将降下天谴。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希望新的知识能够让大家的卡常水平越来越高！（捂脸）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这些指令集都是些什么？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103300" y="2052925"/>
            <a:ext cx="10851000" cy="4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可以看到，我们使用了</a:t>
            </a:r>
            <a:r>
              <a:rPr lang="zh-CN" dirty="0">
                <a:solidFill>
                  <a:srgbClr val="FFFFFF"/>
                </a:solidFill>
              </a:rPr>
              <a:t>”SSE,SSE2,SSE3,SSE4.1,SSE4.2,SSSE3,avx,avx2,popcnt”</a:t>
            </a: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这些指令集。他们都是些什么呢？</a:t>
            </a:r>
            <a:endParaRPr lang="en-US" altLang="zh-CN" dirty="0">
              <a:ea typeface="Arial"/>
              <a:cs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cs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SSE(Streaming SIMD Extensions)</a:t>
            </a: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，是</a:t>
            </a:r>
            <a:r>
              <a:rPr lang="zh-CN" dirty="0">
                <a:solidFill>
                  <a:srgbClr val="FFFFFF"/>
                </a:solidFill>
              </a:rPr>
              <a:t>x86</a:t>
            </a: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架构处理器中的指令集。这个指令集最先由</a:t>
            </a:r>
            <a:r>
              <a:rPr lang="zh-CN" dirty="0">
                <a:solidFill>
                  <a:srgbClr val="FFFFFF"/>
                </a:solidFill>
              </a:rPr>
              <a:t>Intel</a:t>
            </a: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推出（然后在Intel和AMD的战争中发扬光大），</a:t>
            </a:r>
            <a:r>
              <a:rPr lang="zh-CN" dirty="0">
                <a:solidFill>
                  <a:srgbClr val="FFFFFF"/>
                </a:solidFill>
              </a:rPr>
              <a:t>SSE2,SSE3,SSE4.1,SSE4.2,SSSE3</a:t>
            </a: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均是该指令集的拓展。这个指令集使用了</a:t>
            </a:r>
            <a:r>
              <a:rPr lang="zh-CN" dirty="0">
                <a:solidFill>
                  <a:srgbClr val="FFFFFF"/>
                </a:solidFill>
              </a:rPr>
              <a:t>8</a:t>
            </a: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个</a:t>
            </a:r>
            <a:r>
              <a:rPr lang="zh-CN" dirty="0">
                <a:solidFill>
                  <a:srgbClr val="FFFFFF"/>
                </a:solidFill>
              </a:rPr>
              <a:t>xmm</a:t>
            </a:r>
            <a:r>
              <a:rPr lang="zh-C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寄存器来执行128位运算。</a:t>
            </a:r>
            <a:endParaRPr lang="en-US" altLang="zh-CN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而AVX,AVX2</a:t>
            </a:r>
            <a:r>
              <a:rPr lang="zh-CN" dirty="0">
                <a:latin typeface="Century Gothic" panose="020B0502020202020204" pitchFamily="34" charset="0"/>
              </a:rPr>
              <a:t>(</a:t>
            </a:r>
            <a:r>
              <a:rPr lang="zh-CN" dirty="0">
                <a:solidFill>
                  <a:srgbClr val="FFFFFF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Advanced Vector eXtensions</a:t>
            </a:r>
            <a:r>
              <a:rPr lang="zh-CN" dirty="0">
                <a:latin typeface="Century Gothic" panose="020B0502020202020204" pitchFamily="34" charset="0"/>
              </a:rPr>
              <a:t>)，</a:t>
            </a:r>
            <a:r>
              <a:rPr lang="zh-CN" dirty="0"/>
              <a:t>是SSE的升级版。这个指令集拓展了xmm寄存器（被命名成ymm寄存器），使得能进行的运算从128位变成了256位。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popcnt，就是计算popcount的东西。该指令集使得一条指令就能计算popcount。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00" y="1332125"/>
            <a:ext cx="10937301" cy="3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如何使用它们？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103298" y="2052925"/>
            <a:ext cx="102060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万幸的是，Intel提供了一些头文件（如</a:t>
            </a:r>
            <a:r>
              <a:rPr lang="zh-CN" dirty="0">
                <a:solidFill>
                  <a:srgbClr val="FFFFFF"/>
                </a:solidFill>
              </a:rPr>
              <a:t>immintrin.h，emmintrin.h等</a:t>
            </a:r>
            <a:r>
              <a:rPr lang="zh-CN" dirty="0"/>
              <a:t>），这些头文件把指令用函数的方式进行封装（而GCC使用了内建函数来实现），这使得我们不需要写内联汇编来调用指令集中的指令。只需要使用相关的数据类型，我们就能完成操作。</a:t>
            </a: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endParaRPr lang="en-US" altLang="zh-CN" dirty="0"/>
          </a:p>
          <a:p>
            <a:pPr marL="342900" lvl="0" indent="-353060">
              <a:lnSpc>
                <a:spcPct val="115000"/>
              </a:lnSpc>
              <a:spcBef>
                <a:spcPts val="0"/>
              </a:spcBef>
              <a:buSzPts val="1600"/>
              <a:buFont typeface="Century Gothic"/>
              <a:buChar char="▶"/>
            </a:pPr>
            <a:r>
              <a:rPr lang="zh-CN" dirty="0"/>
              <a:t>事不宜迟，让我们来见识一下如何使用它来对抗毒瘤的出题人吧！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FD77CE-D7EE-4419-9B45-109D1659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34" y="3248025"/>
            <a:ext cx="799147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CN"/>
              <a:t>暴力过题？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(一道来自Ynoi2018的题”五彩斑斓的世界”)</a:t>
            </a:r>
            <a:endParaRPr dirty="0">
              <a:solidFill>
                <a:srgbClr val="FFFFF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二阶堂真红给了你一个长为n的序列a，有m次操作</a:t>
            </a:r>
            <a:endParaRPr dirty="0">
              <a:solidFill>
                <a:srgbClr val="FFFFF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1.把区间[l,r]中大于x的数减去x</a:t>
            </a:r>
            <a:endParaRPr dirty="0">
              <a:solidFill>
                <a:srgbClr val="FFFFF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2.查询区间[l,r]中x的出现次数</a:t>
            </a:r>
            <a:endParaRPr dirty="0">
              <a:solidFill>
                <a:srgbClr val="FFFFF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所有输入的数均在[0,100000]</a:t>
            </a:r>
            <a:endParaRPr dirty="0">
              <a:solidFill>
                <a:srgbClr val="FFFFF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暴力过题？</a:t>
            </a:r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1103298" y="2052925"/>
            <a:ext cx="108039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想必大家都可以随手写出一个O(nm)暴力（当然，你要是说随手写O(nsqrt(n))也行）</a:t>
            </a:r>
            <a:endParaRPr dirty="0">
              <a:solidFill>
                <a:srgbClr val="FFFFF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那么这道题如何使用指令集呢？</a:t>
            </a:r>
            <a:endParaRPr dirty="0">
              <a:solidFill>
                <a:srgbClr val="FFFFF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可以发现，对于32位整数，AVX2为我们提供了8个数一起减，8个数一起比较，256个位一起与等操作。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暴力过题？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434232" y="2069650"/>
            <a:ext cx="40152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这就是使用指令集的暴力代码</a:t>
            </a: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为了处理方便，我们需要让数据对齐。</a:t>
            </a: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那么我们就可以做到O(nm/8)的复杂度！它的实际效果怎么样呢？</a:t>
            </a:r>
            <a:endParaRPr dirty="0"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600" y="1182950"/>
            <a:ext cx="7612395" cy="567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暴力过题？</a:t>
            </a:r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1"/>
          </p:nvPr>
        </p:nvSpPr>
        <p:spPr>
          <a:xfrm>
            <a:off x="434900" y="1204325"/>
            <a:ext cx="11441100" cy="546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这是使用指令集的暴力程序（总用时：2889ms / 内存：1068KB）</a:t>
            </a: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（卡内存？不存在的！）</a:t>
            </a: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endParaRPr lang="en-US" altLang="zh-CN" dirty="0">
              <a:solidFill>
                <a:srgbClr val="FFFFFF"/>
              </a:solidFill>
            </a:endParaRPr>
          </a:p>
          <a:p>
            <a:pPr marL="342900" lvl="0" indent="-353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▶"/>
            </a:pPr>
            <a:r>
              <a:rPr lang="zh-CN" dirty="0">
                <a:solidFill>
                  <a:srgbClr val="FFFFFF"/>
                </a:solidFill>
              </a:rPr>
              <a:t>这是lxl的标程（总用时: 4312ms / 内存: 81948KB）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00" y="2413500"/>
            <a:ext cx="6245350" cy="18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00" y="4785025"/>
            <a:ext cx="6683624" cy="18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离子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2681</Words>
  <Application>Microsoft Office PowerPoint</Application>
  <PresentationFormat>宽屏</PresentationFormat>
  <Paragraphs>223</Paragraphs>
  <Slides>32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Noto Sans Symbols</vt:lpstr>
      <vt:lpstr>Arial</vt:lpstr>
      <vt:lpstr>Century Gothic</vt:lpstr>
      <vt:lpstr>离子</vt:lpstr>
      <vt:lpstr>N方过百万，暴力踩标算     ——神奇的指令集</vt:lpstr>
      <vt:lpstr>从流传在OI界的一条神秘语句说起…</vt:lpstr>
      <vt:lpstr>什么是指令集？有什么用？</vt:lpstr>
      <vt:lpstr>这些指令集都是些什么？</vt:lpstr>
      <vt:lpstr>如何使用它们？</vt:lpstr>
      <vt:lpstr>暴力过题？</vt:lpstr>
      <vt:lpstr>暴力过题？</vt:lpstr>
      <vt:lpstr>暴力过题？</vt:lpstr>
      <vt:lpstr>暴力过题？</vt:lpstr>
      <vt:lpstr>为什么这么快？</vt:lpstr>
      <vt:lpstr>暴力过题II？</vt:lpstr>
      <vt:lpstr>暴力过题II？</vt:lpstr>
      <vt:lpstr>想叉掉？对不起，叉不掉！</vt:lpstr>
      <vt:lpstr>__m256i是什么</vt:lpstr>
      <vt:lpstr>Elephant类型</vt:lpstr>
      <vt:lpstr>如何取出第i位？</vt:lpstr>
      <vt:lpstr>支持四则运算？</vt:lpstr>
      <vt:lpstr>“等于”号的奥秘</vt:lpstr>
      <vt:lpstr>压64位的bitset？现在流行压256位了！</vt:lpstr>
      <vt:lpstr>256位的popcount</vt:lpstr>
      <vt:lpstr>FFT,NTT,矩阵乘法也可以用指令集？</vt:lpstr>
      <vt:lpstr>编译器自动优化</vt:lpstr>
      <vt:lpstr>编译器自动优化</vt:lpstr>
      <vt:lpstr>为什么会RE</vt:lpstr>
      <vt:lpstr>和循环展开一起用？</vt:lpstr>
      <vt:lpstr>各大OJ的支持情况</vt:lpstr>
      <vt:lpstr>在UOJ使用avx2</vt:lpstr>
      <vt:lpstr>更牛逼的指令集：AVX-512</vt:lpstr>
      <vt:lpstr>循环并行化：OpenMP</vt:lpstr>
      <vt:lpstr>一个神奇的网站(万恶之源)</vt:lpstr>
      <vt:lpstr>另一个神奇的网站</vt:lpstr>
      <vt:lpstr>感谢大家的倾听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N方过百万，暴力踩标程     ——神奇的指令集</dc:title>
  <cp:lastModifiedBy>i</cp:lastModifiedBy>
  <cp:revision>51</cp:revision>
  <dcterms:modified xsi:type="dcterms:W3CDTF">2019-01-28T06:59:55Z</dcterms:modified>
</cp:coreProperties>
</file>